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9" r:id="rId3"/>
    <p:sldId id="260" r:id="rId4"/>
    <p:sldId id="263" r:id="rId5"/>
    <p:sldId id="261" r:id="rId6"/>
    <p:sldId id="262" r:id="rId7"/>
    <p:sldId id="266" r:id="rId8"/>
    <p:sldId id="267" r:id="rId9"/>
    <p:sldId id="269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60" y="6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386FD-FC38-456D-9255-6BCBAF2D5BE1}" type="datetimeFigureOut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2EE9C0-422A-42C4-97EF-35B0B3378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852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D6F5F20-0F15-442E-BD5E-CECEF60CB7A5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00843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D5F-A3B7-42C4-917B-FA6F7A4A0B8B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415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208BC-418F-449B-912B-35FC8A3543A8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759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E5CA3-16D0-4717-9637-A9EFFFFD3050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649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2803A-3665-4A0B-95D5-319A4CA744F3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4527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A80FF-50DC-4312-9CF0-34F550867D8F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313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BB6A2-7FB5-48DB-B93D-32CCC83CF24D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6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55F41-99E2-43E5-B09F-5474AE5098CC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6761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D9CEF-C655-4591-81D1-4A9312B526E8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38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F9B4C-EB25-4CE4-8D57-FE45EF61D4D4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865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D2EB5-E0FA-46FC-93B6-29681D934F53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310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E4734A6-1199-4186-98A1-6E4019414D0D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905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FE73FD-74C2-B49B-9D09-6C4B8B233D73}"/>
              </a:ext>
            </a:extLst>
          </p:cNvPr>
          <p:cNvSpPr txBox="1"/>
          <p:nvPr/>
        </p:nvSpPr>
        <p:spPr>
          <a:xfrm>
            <a:off x="958833" y="1082353"/>
            <a:ext cx="102743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Particle</a:t>
            </a:r>
            <a:r>
              <a:rPr lang="ko-KR" altLang="en-US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System</a:t>
            </a:r>
            <a:r>
              <a:rPr lang="ko-KR" altLang="en-US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을 </a:t>
            </a:r>
            <a:endParaRPr lang="en-US" altLang="ko-KR" sz="6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활용한 효과 구현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BA012E-2AE8-653E-F145-026E8C39BD68}"/>
              </a:ext>
            </a:extLst>
          </p:cNvPr>
          <p:cNvSpPr txBox="1"/>
          <p:nvPr/>
        </p:nvSpPr>
        <p:spPr>
          <a:xfrm>
            <a:off x="4662801" y="5700973"/>
            <a:ext cx="28663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+mn-ea"/>
              </a:rPr>
              <a:t>주영한</a:t>
            </a:r>
            <a:endParaRPr lang="ko-KR" altLang="en-US" sz="5000" dirty="0">
              <a:latin typeface="+mn-ea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FE7E729-1765-DDC0-AA3D-7142F2835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15A82B9-480C-4A10-AAD3-817A990BF7E3}" type="slidenum"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fld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3265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ABD0D-DBD1-3E19-032B-E84EC1A07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9E831F1-47B3-4130-524C-0449545C2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15A82B9-480C-4A10-AAD3-817A990BF7E3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DE0620-F05C-2F32-CBCA-D095A7430577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C5556E-5FEB-11D4-0972-12E20EEBA81F}"/>
              </a:ext>
            </a:extLst>
          </p:cNvPr>
          <p:cNvSpPr txBox="1"/>
          <p:nvPr/>
        </p:nvSpPr>
        <p:spPr>
          <a:xfrm>
            <a:off x="1004068" y="1286828"/>
            <a:ext cx="11203172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프로젝트 </a:t>
            </a:r>
            <a:r>
              <a:rPr lang="ko-KR" altLang="en-US" sz="2400" dirty="0" err="1"/>
              <a:t>주차별</a:t>
            </a:r>
            <a:r>
              <a:rPr lang="ko-KR" altLang="en-US" sz="2400" dirty="0"/>
              <a:t> 진행 요약</a:t>
            </a:r>
            <a:r>
              <a:rPr lang="en-US" altLang="ko-KR" sz="2400" dirty="0"/>
              <a:t>(</a:t>
            </a:r>
            <a:r>
              <a:rPr lang="ko-KR" altLang="en-US" sz="2400" dirty="0"/>
              <a:t>계속</a:t>
            </a:r>
            <a:r>
              <a:rPr lang="en-US" altLang="ko-KR" sz="2400" dirty="0"/>
              <a:t>)</a:t>
            </a:r>
            <a:endParaRPr lang="en-US" altLang="ko-KR" sz="2400" dirty="0">
              <a:latin typeface="+mj-ea"/>
              <a:ea typeface="+mj-ea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43C9289-C268-35B1-E688-E711931FF6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6675769"/>
              </p:ext>
            </p:extLst>
          </p:nvPr>
        </p:nvGraphicFramePr>
        <p:xfrm>
          <a:off x="1213367" y="1948466"/>
          <a:ext cx="10079473" cy="47271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5969">
                  <a:extLst>
                    <a:ext uri="{9D8B030D-6E8A-4147-A177-3AD203B41FA5}">
                      <a16:colId xmlns:a16="http://schemas.microsoft.com/office/drawing/2014/main" val="130953214"/>
                    </a:ext>
                  </a:extLst>
                </a:gridCol>
                <a:gridCol w="8193504">
                  <a:extLst>
                    <a:ext uri="{9D8B030D-6E8A-4147-A177-3AD203B41FA5}">
                      <a16:colId xmlns:a16="http://schemas.microsoft.com/office/drawing/2014/main" val="1218711700"/>
                    </a:ext>
                  </a:extLst>
                </a:gridCol>
              </a:tblGrid>
              <a:tr h="336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경과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8223414"/>
                  </a:ext>
                </a:extLst>
              </a:tr>
              <a:tr h="7564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(4.23 ~ 4.29)</a:t>
                      </a:r>
                      <a:endParaRPr lang="ko-KR" altLang="en-US" sz="140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보간 클래스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Cubic Spline)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추가 구현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이미터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시간 기준 보간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(CPU)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/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파티클 생명 기준 보간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(GPU)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구분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GPU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보간을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위한 구조 및 </a:t>
                      </a: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세이더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작성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Pooling 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구현 변경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(Append / Consume Structured Buffer 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및 카운트 값 활용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)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001485"/>
                  </a:ext>
                </a:extLst>
              </a:tr>
              <a:tr h="7540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(4.30 ~ 5.6)</a:t>
                      </a:r>
                      <a:endParaRPr lang="ko-KR" altLang="en-US" sz="140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스프라이트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이미터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구현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텍스쳐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인덱스 보간 및 </a:t>
                      </a: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텍스쳐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관리 구조 작성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깊이값에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대한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Radix Sort 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구현</a:t>
                      </a:r>
                      <a:endParaRPr lang="en-US" altLang="ko-KR" sz="14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7361298"/>
                  </a:ext>
                </a:extLst>
              </a:tr>
              <a:tr h="9621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(5.7 ~ 5.13)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기본 효과 구현 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/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깊이 기반 충돌 처리 수행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Bloom, Velocity Stretching</a:t>
                      </a: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Radix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Sort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개선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(1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차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, 1M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정렬 시 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2.0 ~ 2.5ms)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1120704"/>
                  </a:ext>
                </a:extLst>
              </a:tr>
              <a:tr h="551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(5.14 ~ 5.20)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화면 밝기에 따른 동적 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Reinhard Tone Mapping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작성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8x8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로 다운 </a:t>
                      </a: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샘플링하여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밝기 값을 통하여 조절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Radix Sort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개선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(2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차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, 1M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정렬 시 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1.6 ~ 1.8ms)</a:t>
                      </a:r>
                      <a:endParaRPr lang="ko-KR" altLang="en-US" sz="140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70231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7078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1F874-0144-4509-AAF6-A82D5F04D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C7E7A7-C2FC-3A2B-6AF0-AA6FFFC0EBC2}"/>
              </a:ext>
            </a:extLst>
          </p:cNvPr>
          <p:cNvSpPr txBox="1"/>
          <p:nvPr/>
        </p:nvSpPr>
        <p:spPr>
          <a:xfrm>
            <a:off x="864555" y="296301"/>
            <a:ext cx="9555352" cy="5198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목차</a:t>
            </a:r>
            <a:endParaRPr lang="en-US" altLang="ko-KR" sz="5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36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3200" dirty="0">
                <a:latin typeface="+mn-ea"/>
              </a:rPr>
              <a:t>1. </a:t>
            </a:r>
            <a:r>
              <a:rPr lang="ko-KR" altLang="en-US" sz="3200" dirty="0">
                <a:latin typeface="+mn-ea"/>
              </a:rPr>
              <a:t>파티클 시스템</a:t>
            </a:r>
            <a:endParaRPr lang="en-US" altLang="ko-KR" sz="3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3200" dirty="0">
                <a:latin typeface="+mn-ea"/>
              </a:rPr>
              <a:t>2. </a:t>
            </a:r>
            <a:r>
              <a:rPr lang="ko-KR" altLang="en-US" sz="3200" dirty="0">
                <a:latin typeface="+mn-ea"/>
              </a:rPr>
              <a:t>프로젝트 개요</a:t>
            </a:r>
            <a:endParaRPr lang="en-US" altLang="ko-KR" sz="3200" dirty="0"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3200" dirty="0">
                <a:latin typeface="+mn-ea"/>
              </a:rPr>
              <a:t>3. </a:t>
            </a:r>
            <a:r>
              <a:rPr lang="ko-KR" altLang="en-US" sz="3200" dirty="0">
                <a:latin typeface="+mn-ea"/>
              </a:rPr>
              <a:t>프로젝트 결과</a:t>
            </a:r>
            <a:endParaRPr lang="en-US" altLang="ko-KR" sz="32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+mn-ea"/>
              </a:rPr>
              <a:t>  - </a:t>
            </a:r>
            <a:r>
              <a:rPr lang="ko-KR" altLang="en-US" sz="2400" dirty="0"/>
              <a:t>프로젝트 </a:t>
            </a:r>
            <a:r>
              <a:rPr lang="ko-KR" altLang="en-US" sz="2400" dirty="0" err="1"/>
              <a:t>주차별</a:t>
            </a:r>
            <a:r>
              <a:rPr lang="ko-KR" altLang="en-US" sz="2400" dirty="0"/>
              <a:t> 진행 요약</a:t>
            </a:r>
            <a:endParaRPr lang="ko-KR" altLang="en-US" sz="2400" dirty="0"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CCC83D9-9300-75A1-1613-4ED4861D4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15A82B9-480C-4A10-AAD3-817A990BF7E3}" type="slidenum"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fld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0198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9ED72-FF2C-39DC-CD54-C27C82F89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9DCB9C4-D0C8-FEFF-A103-12DEB7161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15A82B9-480C-4A10-AAD3-817A990BF7E3}" type="slidenum"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fld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751E0D-CDBA-803F-B967-C1A524399D95}"/>
              </a:ext>
            </a:extLst>
          </p:cNvPr>
          <p:cNvSpPr txBox="1"/>
          <p:nvPr/>
        </p:nvSpPr>
        <p:spPr>
          <a:xfrm>
            <a:off x="864555" y="296301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파티클 시스템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17E653-9360-1EEE-EA69-7AC341E7F7F0}"/>
              </a:ext>
            </a:extLst>
          </p:cNvPr>
          <p:cNvSpPr txBox="1"/>
          <p:nvPr/>
        </p:nvSpPr>
        <p:spPr>
          <a:xfrm>
            <a:off x="1004068" y="1286828"/>
            <a:ext cx="10613774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latin typeface="+mj-ea"/>
                <a:ea typeface="+mj-ea"/>
              </a:rPr>
              <a:t>Particle</a:t>
            </a:r>
            <a:r>
              <a:rPr lang="ko-KR" altLang="en-US" sz="2400" dirty="0">
                <a:latin typeface="+mj-ea"/>
                <a:ea typeface="+mj-ea"/>
              </a:rPr>
              <a:t> Systems </a:t>
            </a:r>
            <a:r>
              <a:rPr lang="ko-KR" altLang="en-US" sz="2400" dirty="0" err="1">
                <a:latin typeface="+mj-ea"/>
                <a:ea typeface="+mj-ea"/>
              </a:rPr>
              <a:t>A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Technique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for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Modeling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a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Class</a:t>
            </a:r>
            <a:r>
              <a:rPr lang="ko-KR" altLang="en-US" sz="2400" dirty="0">
                <a:latin typeface="+mj-ea"/>
                <a:ea typeface="+mj-ea"/>
              </a:rPr>
              <a:t> of </a:t>
            </a:r>
            <a:r>
              <a:rPr lang="ko-KR" altLang="en-US" sz="2400" dirty="0" err="1">
                <a:latin typeface="+mj-ea"/>
                <a:ea typeface="+mj-ea"/>
              </a:rPr>
              <a:t>Fuzzy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Objects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en-US" altLang="ko-KR" sz="2400" dirty="0">
                <a:latin typeface="+mj-ea"/>
                <a:ea typeface="+mj-ea"/>
                <a:cs typeface="Arial"/>
              </a:rPr>
              <a:t>[William T. Reeves, 1983]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2000" dirty="0" err="1">
                <a:latin typeface="+mj-ea"/>
                <a:ea typeface="+mj-ea"/>
              </a:rPr>
              <a:t>A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particle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system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is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a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collection</a:t>
            </a:r>
            <a:r>
              <a:rPr lang="ko-KR" altLang="en-US" sz="2000" dirty="0">
                <a:latin typeface="+mj-ea"/>
                <a:ea typeface="+mj-ea"/>
              </a:rPr>
              <a:t> of </a:t>
            </a:r>
            <a:r>
              <a:rPr lang="ko-KR" altLang="en-US" sz="2000" dirty="0" err="1">
                <a:latin typeface="+mj-ea"/>
                <a:ea typeface="+mj-ea"/>
              </a:rPr>
              <a:t>many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minute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particles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that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together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represent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a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fuzzy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object</a:t>
            </a:r>
            <a:r>
              <a:rPr lang="ko-KR" altLang="en-US" sz="2000" dirty="0">
                <a:latin typeface="+mj-ea"/>
                <a:ea typeface="+mj-ea"/>
              </a:rPr>
              <a:t>.</a:t>
            </a:r>
          </a:p>
          <a:p>
            <a:pPr marL="742950" lvl="1" indent="-285750">
              <a:buFontTx/>
              <a:buChar char="-"/>
            </a:pPr>
            <a:endParaRPr lang="en-US" altLang="ko-KR" dirty="0">
              <a:cs typeface="Arial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0BAAF80-E1AD-1DEE-5FB6-303F8B0D7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388" y="3594842"/>
            <a:ext cx="4365740" cy="2874219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3ABCC2D1-ABC3-25A4-9AC7-98DCFD71B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503" y="3594843"/>
            <a:ext cx="4342167" cy="287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789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EE23B-C6FF-F5B7-ED19-560EAA4EC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4024D55-7F9A-1DB0-1B4F-EAE5F5E51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15A82B9-480C-4A10-AAD3-817A990BF7E3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D56DC47-6FC8-0C4A-69F6-6B9C2DFD28D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922469" y="2191107"/>
            <a:ext cx="2520000" cy="324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5D7525A-83F4-E0E4-64DE-85647B862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480" y="2191108"/>
            <a:ext cx="4141353" cy="32399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F5FE13D-67A7-5615-DB90-8335074106EC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403515" y="2191107"/>
            <a:ext cx="2520000" cy="324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6A900AF-8B7D-23DE-7413-DF782C783D24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파티클 시스템</a:t>
            </a:r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계속</a:t>
            </a:r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49B6C5-2E61-C8B5-DE00-6C3696366A13}"/>
              </a:ext>
            </a:extLst>
          </p:cNvPr>
          <p:cNvSpPr txBox="1"/>
          <p:nvPr/>
        </p:nvSpPr>
        <p:spPr>
          <a:xfrm>
            <a:off x="1403515" y="5431107"/>
            <a:ext cx="5038954" cy="956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</a:pPr>
            <a:r>
              <a:rPr lang="ko-KR" altLang="en-US" sz="2000" dirty="0" err="1">
                <a:latin typeface="+mj-ea"/>
                <a:ea typeface="+mj-ea"/>
              </a:rPr>
              <a:t>데드아이</a:t>
            </a:r>
            <a:r>
              <a:rPr lang="ko-KR" altLang="en-US" sz="2000" dirty="0">
                <a:latin typeface="+mj-ea"/>
                <a:ea typeface="+mj-ea"/>
              </a:rPr>
              <a:t> 클래스 스킬 </a:t>
            </a:r>
            <a:r>
              <a:rPr lang="en-US" altLang="ko-KR" sz="2000" dirty="0">
                <a:latin typeface="+mj-ea"/>
                <a:ea typeface="+mj-ea"/>
              </a:rPr>
              <a:t>‘</a:t>
            </a:r>
            <a:r>
              <a:rPr lang="ko-KR" altLang="en-US" sz="2000" dirty="0">
                <a:latin typeface="+mj-ea"/>
                <a:ea typeface="+mj-ea"/>
              </a:rPr>
              <a:t>펼쳐지는 죽음</a:t>
            </a:r>
            <a:r>
              <a:rPr lang="en-US" altLang="ko-KR" sz="2000" dirty="0">
                <a:latin typeface="+mj-ea"/>
                <a:ea typeface="+mj-ea"/>
              </a:rPr>
              <a:t>’ </a:t>
            </a:r>
            <a:r>
              <a:rPr lang="ko-KR" altLang="en-US" sz="2000" dirty="0">
                <a:latin typeface="+mj-ea"/>
                <a:ea typeface="+mj-ea"/>
              </a:rPr>
              <a:t>모션 효과</a:t>
            </a:r>
            <a:endParaRPr lang="en-US" altLang="ko-KR" dirty="0">
              <a:cs typeface="Arial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CC46E4-282E-6C8D-FEC2-874F090A34FE}"/>
              </a:ext>
            </a:extLst>
          </p:cNvPr>
          <p:cNvSpPr txBox="1"/>
          <p:nvPr/>
        </p:nvSpPr>
        <p:spPr>
          <a:xfrm>
            <a:off x="6959479" y="5431107"/>
            <a:ext cx="4141353" cy="494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+mj-ea"/>
                <a:ea typeface="+mj-ea"/>
              </a:rPr>
              <a:t>모닥불 등 다양한 환경 효과</a:t>
            </a:r>
            <a:endParaRPr lang="en-US" altLang="ko-KR" dirty="0">
              <a:cs typeface="Arial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07D2BA6-4F21-4D82-F8BB-D3302D5EF1A3}"/>
              </a:ext>
            </a:extLst>
          </p:cNvPr>
          <p:cNvSpPr txBox="1"/>
          <p:nvPr/>
        </p:nvSpPr>
        <p:spPr>
          <a:xfrm>
            <a:off x="1004068" y="1286828"/>
            <a:ext cx="10613774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latin typeface="+mj-ea"/>
                <a:ea typeface="+mj-ea"/>
              </a:rPr>
              <a:t>Particle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Syste</a:t>
            </a:r>
            <a:r>
              <a:rPr lang="en-US" altLang="ko-KR" sz="2400" dirty="0">
                <a:latin typeface="+mj-ea"/>
                <a:ea typeface="+mj-ea"/>
              </a:rPr>
              <a:t>m</a:t>
            </a:r>
            <a:r>
              <a:rPr lang="ko-KR" altLang="en-US" sz="2400" dirty="0">
                <a:latin typeface="+mj-ea"/>
                <a:ea typeface="+mj-ea"/>
              </a:rPr>
              <a:t>을 활용하여 표현할 수 있는 효과</a:t>
            </a:r>
            <a:endParaRPr lang="en-US" altLang="ko-KR" sz="2400" dirty="0">
              <a:latin typeface="+mj-ea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58879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85401-1B51-FF2D-5806-BDF9F4D52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DEC6400-D829-D22B-1839-AFEB1635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15A82B9-480C-4A10-AAD3-817A990BF7E3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0B9C54-ACE6-7257-E958-B7F6C53DAC5C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개요</a:t>
            </a:r>
            <a:endParaRPr lang="en-US" altLang="ko-KR" sz="40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555402-42AD-CDCB-B0AD-FB51DACE32CA}"/>
              </a:ext>
            </a:extLst>
          </p:cNvPr>
          <p:cNvSpPr txBox="1"/>
          <p:nvPr/>
        </p:nvSpPr>
        <p:spPr>
          <a:xfrm>
            <a:off x="1004068" y="1286828"/>
            <a:ext cx="11203172" cy="5018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latin typeface="+mj-ea"/>
                <a:ea typeface="+mj-ea"/>
              </a:rPr>
              <a:t>Particle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en-US" altLang="ko-KR" sz="2400" dirty="0">
                <a:latin typeface="+mj-ea"/>
                <a:ea typeface="+mj-ea"/>
              </a:rPr>
              <a:t>System</a:t>
            </a:r>
            <a:r>
              <a:rPr lang="ko-KR" altLang="en-US" sz="2400" dirty="0">
                <a:latin typeface="+mj-ea"/>
                <a:ea typeface="+mj-ea"/>
              </a:rPr>
              <a:t>을 활용한 효과 구현</a:t>
            </a:r>
            <a:endParaRPr lang="en-US" altLang="ko-KR" sz="2400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latin typeface="+mj-ea"/>
                <a:ea typeface="+mj-ea"/>
              </a:rPr>
              <a:t>이미터</a:t>
            </a:r>
            <a:r>
              <a:rPr lang="en-US" altLang="ko-KR" sz="2400" dirty="0">
                <a:latin typeface="+mj-ea"/>
                <a:ea typeface="+mj-ea"/>
              </a:rPr>
              <a:t>(Emitter)</a:t>
            </a:r>
            <a:r>
              <a:rPr lang="ko-KR" altLang="en-US" sz="2400" dirty="0">
                <a:latin typeface="+mj-ea"/>
                <a:ea typeface="+mj-ea"/>
              </a:rPr>
              <a:t> 구현</a:t>
            </a:r>
            <a:endParaRPr lang="en-US" altLang="ko-KR" sz="2400" dirty="0">
              <a:latin typeface="+mj-ea"/>
              <a:ea typeface="+mj-ea"/>
            </a:endParaRPr>
          </a:p>
          <a:p>
            <a:pPr marL="1200150" lvl="2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+mj-ea"/>
                <a:ea typeface="+mj-ea"/>
              </a:rPr>
              <a:t>단순한 입자 모델을 표현하는 파티클 </a:t>
            </a:r>
            <a:r>
              <a:rPr lang="ko-KR" altLang="en-US" sz="2400" dirty="0" err="1">
                <a:latin typeface="+mj-ea"/>
                <a:ea typeface="+mj-ea"/>
              </a:rPr>
              <a:t>이미터</a:t>
            </a:r>
            <a:r>
              <a:rPr lang="en-US" altLang="ko-KR" sz="2400" dirty="0">
                <a:latin typeface="+mj-ea"/>
                <a:ea typeface="+mj-ea"/>
              </a:rPr>
              <a:t>(Particle Emitter)</a:t>
            </a:r>
          </a:p>
          <a:p>
            <a:pPr marL="1200150" lvl="2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+mj-ea"/>
                <a:ea typeface="+mj-ea"/>
              </a:rPr>
              <a:t>입자에 </a:t>
            </a:r>
            <a:r>
              <a:rPr lang="ko-KR" altLang="en-US" sz="2400" dirty="0" err="1">
                <a:latin typeface="+mj-ea"/>
                <a:ea typeface="+mj-ea"/>
              </a:rPr>
              <a:t>텍스쳐</a:t>
            </a:r>
            <a:r>
              <a:rPr lang="ko-KR" altLang="en-US" sz="2400" dirty="0">
                <a:latin typeface="+mj-ea"/>
                <a:ea typeface="+mj-ea"/>
              </a:rPr>
              <a:t> 정보를 표현하는</a:t>
            </a:r>
            <a:r>
              <a:rPr lang="en-US" altLang="ko-KR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스프라이트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이미터</a:t>
            </a:r>
            <a:r>
              <a:rPr lang="en-US" altLang="ko-KR" sz="2400" dirty="0">
                <a:latin typeface="+mj-ea"/>
                <a:ea typeface="+mj-ea"/>
              </a:rPr>
              <a:t>(Sprite Emitter)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+mj-ea"/>
              <a:ea typeface="+mj-ea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latin typeface="+mj-ea"/>
                <a:ea typeface="+mj-ea"/>
              </a:rPr>
              <a:t>이미터</a:t>
            </a:r>
            <a:r>
              <a:rPr lang="ko-KR" altLang="en-US" sz="2400" dirty="0">
                <a:latin typeface="+mj-ea"/>
                <a:ea typeface="+mj-ea"/>
              </a:rPr>
              <a:t> 매니저 구현</a:t>
            </a:r>
            <a:endParaRPr lang="en-US" altLang="ko-KR" sz="2400" dirty="0">
              <a:latin typeface="+mj-ea"/>
              <a:ea typeface="+mj-ea"/>
            </a:endParaRPr>
          </a:p>
          <a:p>
            <a:pPr marL="1200150" lvl="2" indent="-285750">
              <a:lnSpc>
                <a:spcPct val="150000"/>
              </a:lnSpc>
              <a:buFontTx/>
              <a:buChar char="-"/>
            </a:pPr>
            <a:r>
              <a:rPr lang="ko-KR" altLang="en-US" sz="2400" b="0" i="0" dirty="0">
                <a:solidFill>
                  <a:srgbClr val="D1D7E0"/>
                </a:solidFill>
                <a:effectLst/>
                <a:latin typeface="-apple-system"/>
              </a:rPr>
              <a:t>여러 </a:t>
            </a:r>
            <a:r>
              <a:rPr lang="ko-KR" altLang="en-US" sz="2400" dirty="0" err="1">
                <a:solidFill>
                  <a:srgbClr val="D1D7E0"/>
                </a:solidFill>
                <a:latin typeface="-apple-system"/>
              </a:rPr>
              <a:t>이미터를</a:t>
            </a:r>
            <a:r>
              <a:rPr lang="ko-KR" altLang="en-US" sz="2400" b="0" i="0" dirty="0">
                <a:solidFill>
                  <a:srgbClr val="D1D7E0"/>
                </a:solidFill>
                <a:effectLst/>
                <a:latin typeface="-apple-system"/>
              </a:rPr>
              <a:t> 하나의 매니저가 관리</a:t>
            </a:r>
            <a:endParaRPr lang="en-US" altLang="ko-KR" sz="2400" b="0" i="0" dirty="0">
              <a:solidFill>
                <a:srgbClr val="D1D7E0"/>
              </a:solidFill>
              <a:effectLst/>
              <a:latin typeface="-apple-system"/>
            </a:endParaRPr>
          </a:p>
          <a:p>
            <a:pPr marL="1657350" lvl="3" indent="-285750">
              <a:lnSpc>
                <a:spcPct val="150000"/>
              </a:lnSpc>
              <a:buFontTx/>
              <a:buChar char="-"/>
            </a:pPr>
            <a:r>
              <a:rPr lang="en-US" altLang="ko-KR" sz="2400" b="0" i="0" dirty="0">
                <a:solidFill>
                  <a:srgbClr val="D1D7E0"/>
                </a:solidFill>
                <a:effectLst/>
                <a:latin typeface="-apple-system"/>
              </a:rPr>
              <a:t>GPU</a:t>
            </a:r>
            <a:r>
              <a:rPr lang="ko-KR" altLang="en-US" sz="2400" b="0" i="0" dirty="0">
                <a:solidFill>
                  <a:srgbClr val="D1D7E0"/>
                </a:solidFill>
                <a:effectLst/>
                <a:latin typeface="-apple-system"/>
              </a:rPr>
              <a:t> 메모리를 매니저가 할당하고</a:t>
            </a:r>
            <a:r>
              <a:rPr lang="en-US" altLang="ko-KR" sz="2400" b="0" i="0" dirty="0">
                <a:solidFill>
                  <a:srgbClr val="D1D7E0"/>
                </a:solidFill>
                <a:effectLst/>
                <a:latin typeface="-apple-system"/>
              </a:rPr>
              <a:t>,</a:t>
            </a:r>
            <a:r>
              <a:rPr lang="ko-KR" altLang="en-US" sz="2400" b="0" i="0" dirty="0">
                <a:solidFill>
                  <a:srgbClr val="D1D7E0"/>
                </a:solidFill>
                <a:effectLst/>
                <a:latin typeface="-apple-system"/>
              </a:rPr>
              <a:t> </a:t>
            </a:r>
            <a:r>
              <a:rPr lang="en-US" altLang="ko-KR" sz="2400" b="0" i="0" dirty="0">
                <a:solidFill>
                  <a:srgbClr val="D1D7E0"/>
                </a:solidFill>
                <a:effectLst/>
                <a:latin typeface="-apple-system"/>
              </a:rPr>
              <a:t>Pooling</a:t>
            </a:r>
            <a:r>
              <a:rPr lang="ko-KR" altLang="en-US" sz="2400" b="0" i="0" dirty="0">
                <a:solidFill>
                  <a:srgbClr val="D1D7E0"/>
                </a:solidFill>
                <a:effectLst/>
                <a:latin typeface="-apple-system"/>
              </a:rPr>
              <a:t>을 통해 </a:t>
            </a:r>
            <a:r>
              <a:rPr lang="ko-KR" altLang="en-US" sz="2400" b="0" i="0" dirty="0" err="1">
                <a:solidFill>
                  <a:srgbClr val="D1D7E0"/>
                </a:solidFill>
                <a:effectLst/>
                <a:latin typeface="-apple-system"/>
              </a:rPr>
              <a:t>이미터</a:t>
            </a:r>
            <a:r>
              <a:rPr lang="ko-KR" altLang="en-US" sz="2400" b="0" i="0" dirty="0">
                <a:solidFill>
                  <a:srgbClr val="D1D7E0"/>
                </a:solidFill>
                <a:effectLst/>
                <a:latin typeface="-apple-system"/>
              </a:rPr>
              <a:t> 생성</a:t>
            </a:r>
            <a:r>
              <a:rPr lang="en-US" altLang="ko-KR" sz="2400" dirty="0">
                <a:solidFill>
                  <a:srgbClr val="D1D7E0"/>
                </a:solidFill>
                <a:latin typeface="-apple-system"/>
              </a:rPr>
              <a:t> / </a:t>
            </a:r>
            <a:r>
              <a:rPr lang="ko-KR" altLang="en-US" sz="2400" dirty="0">
                <a:solidFill>
                  <a:srgbClr val="D1D7E0"/>
                </a:solidFill>
                <a:latin typeface="-apple-system"/>
              </a:rPr>
              <a:t>삭제에 따른 통한 </a:t>
            </a:r>
            <a:r>
              <a:rPr lang="ko-KR" altLang="en-US" sz="2400" b="0" i="0" dirty="0">
                <a:solidFill>
                  <a:srgbClr val="D1D7E0"/>
                </a:solidFill>
                <a:effectLst/>
                <a:latin typeface="-apple-system"/>
              </a:rPr>
              <a:t>오버헤드</a:t>
            </a:r>
            <a:r>
              <a:rPr lang="en-US" altLang="ko-KR" sz="2400" b="0" i="0" dirty="0">
                <a:solidFill>
                  <a:srgbClr val="D1D7E0"/>
                </a:solidFill>
                <a:effectLst/>
                <a:latin typeface="-apple-system"/>
              </a:rPr>
              <a:t>(</a:t>
            </a:r>
            <a:r>
              <a:rPr lang="ko-KR" altLang="en-US" sz="2400" b="0" i="0" dirty="0">
                <a:solidFill>
                  <a:srgbClr val="D1D7E0"/>
                </a:solidFill>
                <a:effectLst/>
                <a:latin typeface="-apple-system"/>
              </a:rPr>
              <a:t>메모리 할당 등</a:t>
            </a:r>
            <a:r>
              <a:rPr lang="en-US" altLang="ko-KR" sz="2400" b="0" i="0" dirty="0">
                <a:solidFill>
                  <a:srgbClr val="D1D7E0"/>
                </a:solidFill>
                <a:effectLst/>
                <a:latin typeface="-apple-system"/>
              </a:rPr>
              <a:t>) </a:t>
            </a:r>
            <a:r>
              <a:rPr lang="ko-KR" altLang="en-US" sz="2400" b="0" i="0" dirty="0">
                <a:solidFill>
                  <a:srgbClr val="D1D7E0"/>
                </a:solidFill>
                <a:effectLst/>
                <a:latin typeface="-apple-system"/>
              </a:rPr>
              <a:t>감소</a:t>
            </a:r>
            <a:endParaRPr lang="en-US" altLang="ko-KR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43756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5405C-E0C1-F8D9-B79A-59DB315F6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1374D52-0685-54BE-45FA-05346EC0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15A82B9-480C-4A10-AAD3-817A990BF7E3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481743-B4FC-05D6-DFD8-F6452E9DCEA5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50DC6E-706E-818E-FC08-4796C6CD0D2C}"/>
              </a:ext>
            </a:extLst>
          </p:cNvPr>
          <p:cNvSpPr txBox="1"/>
          <p:nvPr/>
        </p:nvSpPr>
        <p:spPr>
          <a:xfrm>
            <a:off x="1004068" y="1286828"/>
            <a:ext cx="11203172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+mj-ea"/>
                <a:ea typeface="+mj-ea"/>
              </a:rPr>
              <a:t>파티클 </a:t>
            </a:r>
            <a:r>
              <a:rPr lang="ko-KR" altLang="en-US" sz="2400" dirty="0" err="1">
                <a:latin typeface="+mj-ea"/>
                <a:ea typeface="+mj-ea"/>
              </a:rPr>
              <a:t>이미터</a:t>
            </a:r>
            <a:endParaRPr lang="en-US" altLang="ko-KR" sz="2400" dirty="0">
              <a:latin typeface="+mj-ea"/>
              <a:ea typeface="+mj-ea"/>
            </a:endParaRPr>
          </a:p>
        </p:txBody>
      </p:sp>
      <p:pic>
        <p:nvPicPr>
          <p:cNvPr id="18" name="01_Particle">
            <a:hlinkClick r:id="" action="ppaction://media"/>
            <a:extLst>
              <a:ext uri="{FF2B5EF4-FFF2-40B4-BE49-F238E27FC236}">
                <a16:creationId xmlns:a16="http://schemas.microsoft.com/office/drawing/2014/main" id="{E995B2B5-BEC0-1BA1-B294-DE7E8EC3B7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1479" y="1990589"/>
            <a:ext cx="8678427" cy="477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6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4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962526-4264-0F16-C5E9-03943B464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6F167F4-EFC7-54A4-1CA5-AEF19D62A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15A82B9-480C-4A10-AAD3-817A990BF7E3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1B32A8-D2FD-C0EB-B3E2-AAD8AFFF0117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B6AA11-F7ED-66D3-B7E5-770FD9633A09}"/>
              </a:ext>
            </a:extLst>
          </p:cNvPr>
          <p:cNvSpPr txBox="1"/>
          <p:nvPr/>
        </p:nvSpPr>
        <p:spPr>
          <a:xfrm>
            <a:off x="1004068" y="1286828"/>
            <a:ext cx="11203172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latin typeface="+mj-ea"/>
                <a:ea typeface="+mj-ea"/>
              </a:rPr>
              <a:t>스프라이트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이미터</a:t>
            </a:r>
            <a:endParaRPr lang="en-US" altLang="ko-KR" sz="2400" dirty="0">
              <a:latin typeface="+mj-ea"/>
              <a:ea typeface="+mj-ea"/>
            </a:endParaRPr>
          </a:p>
        </p:txBody>
      </p:sp>
      <p:pic>
        <p:nvPicPr>
          <p:cNvPr id="9" name="02_Sprite">
            <a:hlinkClick r:id="" action="ppaction://media"/>
            <a:extLst>
              <a:ext uri="{FF2B5EF4-FFF2-40B4-BE49-F238E27FC236}">
                <a16:creationId xmlns:a16="http://schemas.microsoft.com/office/drawing/2014/main" id="{F0A0AD00-F87B-46C5-6362-BB1FA13415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1480" y="1990589"/>
            <a:ext cx="8709039" cy="477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882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841FA-6E97-EF7C-CFF7-E3703050D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6356517-EF54-9A9E-F163-D2E26B41B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15A82B9-480C-4A10-AAD3-817A990BF7E3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C2B3C1-A7EA-C88E-2EBD-041B46571497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30C54E-6ABC-1185-A001-D87A8CC64D6C}"/>
              </a:ext>
            </a:extLst>
          </p:cNvPr>
          <p:cNvSpPr txBox="1"/>
          <p:nvPr/>
        </p:nvSpPr>
        <p:spPr>
          <a:xfrm>
            <a:off x="1004068" y="1286828"/>
            <a:ext cx="11203172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+mj-ea"/>
                <a:ea typeface="+mj-ea"/>
              </a:rPr>
              <a:t>파티클 </a:t>
            </a:r>
            <a:r>
              <a:rPr lang="en-US" altLang="ko-KR" sz="2400" dirty="0">
                <a:latin typeface="+mj-ea"/>
                <a:ea typeface="+mj-ea"/>
              </a:rPr>
              <a:t>+ </a:t>
            </a:r>
            <a:r>
              <a:rPr lang="ko-KR" altLang="en-US" sz="2400" dirty="0" err="1">
                <a:latin typeface="+mj-ea"/>
                <a:ea typeface="+mj-ea"/>
              </a:rPr>
              <a:t>스프라이트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이미터</a:t>
            </a:r>
            <a:endParaRPr lang="en-US" altLang="ko-KR" sz="2400" dirty="0">
              <a:latin typeface="+mj-ea"/>
              <a:ea typeface="+mj-ea"/>
            </a:endParaRPr>
          </a:p>
        </p:txBody>
      </p:sp>
      <p:pic>
        <p:nvPicPr>
          <p:cNvPr id="7" name="03_Particle_Sprite">
            <a:hlinkClick r:id="" action="ppaction://media"/>
            <a:extLst>
              <a:ext uri="{FF2B5EF4-FFF2-40B4-BE49-F238E27FC236}">
                <a16:creationId xmlns:a16="http://schemas.microsoft.com/office/drawing/2014/main" id="{0360F44E-E190-315A-B5C8-2735CF7A12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1479" y="1990590"/>
            <a:ext cx="8678427" cy="477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201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A3DCA2-C632-4831-9306-3E43A021A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D29B90C-4BF2-6861-F49D-F16831ED1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F15A82B9-480C-4A10-AAD3-817A990BF7E3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7B4594-935C-4B32-7D4B-0EB27B7D2D9F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970320-16E6-905C-7D13-19A70F7796E3}"/>
              </a:ext>
            </a:extLst>
          </p:cNvPr>
          <p:cNvSpPr txBox="1"/>
          <p:nvPr/>
        </p:nvSpPr>
        <p:spPr>
          <a:xfrm>
            <a:off x="1004068" y="1286828"/>
            <a:ext cx="11203172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프로젝트 </a:t>
            </a:r>
            <a:r>
              <a:rPr lang="ko-KR" altLang="en-US" sz="2400" dirty="0" err="1"/>
              <a:t>주차별</a:t>
            </a:r>
            <a:r>
              <a:rPr lang="ko-KR" altLang="en-US" sz="2400" dirty="0"/>
              <a:t> 진행 요약</a:t>
            </a:r>
            <a:endParaRPr lang="en-US" altLang="ko-KR" sz="2400" dirty="0">
              <a:latin typeface="+mj-ea"/>
              <a:ea typeface="+mj-ea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4A391E5C-E35B-C059-1304-3F3C4B32D8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922251"/>
              </p:ext>
            </p:extLst>
          </p:nvPr>
        </p:nvGraphicFramePr>
        <p:xfrm>
          <a:off x="1213367" y="1911965"/>
          <a:ext cx="10079473" cy="43569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5969">
                  <a:extLst>
                    <a:ext uri="{9D8B030D-6E8A-4147-A177-3AD203B41FA5}">
                      <a16:colId xmlns:a16="http://schemas.microsoft.com/office/drawing/2014/main" val="130953214"/>
                    </a:ext>
                  </a:extLst>
                </a:gridCol>
                <a:gridCol w="8193504">
                  <a:extLst>
                    <a:ext uri="{9D8B030D-6E8A-4147-A177-3AD203B41FA5}">
                      <a16:colId xmlns:a16="http://schemas.microsoft.com/office/drawing/2014/main" val="1218711700"/>
                    </a:ext>
                  </a:extLst>
                </a:gridCol>
              </a:tblGrid>
              <a:tr h="336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경과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8223414"/>
                  </a:ext>
                </a:extLst>
              </a:tr>
              <a:tr h="7564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(3.31 ~ 4.8)</a:t>
                      </a:r>
                      <a:endParaRPr lang="ko-KR" altLang="en-US" sz="140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파티클 시스템 관련 리서치 및 기본 환경 구축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이미터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매니저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구현 시작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Pooling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구현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(Prefix Sum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을 통해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Alive Flag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를 사용가능한 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Index Buffer</a:t>
                      </a:r>
                      <a:r>
                        <a:rPr lang="ko-KR" altLang="en-US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로 변경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)</a:t>
                      </a:r>
                      <a:endParaRPr lang="ko-KR" altLang="en-US" sz="140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001485"/>
                  </a:ext>
                </a:extLst>
              </a:tr>
              <a:tr h="9806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(4.9 ~ 4.14)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이미터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기본 클래스 구현 시작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구면좌표계를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통한 방출 특성 제어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기본 외력 구현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중력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저항력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, Curl-Noise, </a:t>
                      </a: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점인력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7361298"/>
                  </a:ext>
                </a:extLst>
              </a:tr>
              <a:tr h="12047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(4.16 ~ 4.22)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보간을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위한 템플릿 클래스 구현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Linear, Catmull-Rom 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보간 기법 작성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상용 엔진을 참고하여 </a:t>
                      </a: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이미터에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대한 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가지 특성을 클래스로 구분 작성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400" dirty="0" err="1">
                          <a:latin typeface="+mj-ea"/>
                          <a:ea typeface="+mj-ea"/>
                        </a:rPr>
                        <a:t>InitialSpawn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, </a:t>
                      </a:r>
                      <a:r>
                        <a:rPr lang="en-US" altLang="ko-KR" sz="1400" dirty="0" err="1">
                          <a:latin typeface="+mj-ea"/>
                          <a:ea typeface="+mj-ea"/>
                        </a:rPr>
                        <a:t>EmitterUpdate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, </a:t>
                      </a:r>
                      <a:r>
                        <a:rPr lang="en-US" altLang="ko-KR" sz="1400" dirty="0" err="1">
                          <a:latin typeface="+mj-ea"/>
                          <a:ea typeface="+mj-ea"/>
                        </a:rPr>
                        <a:t>RuntimeSpawn</a:t>
                      </a:r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, </a:t>
                      </a:r>
                      <a:r>
                        <a:rPr lang="en-US" altLang="ko-KR" sz="1400" dirty="0" err="1">
                          <a:latin typeface="+mj-ea"/>
                          <a:ea typeface="+mj-ea"/>
                        </a:rPr>
                        <a:t>ForceUpdate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파티클 </a:t>
                      </a:r>
                      <a:r>
                        <a:rPr lang="ko-KR" altLang="en-US" sz="1400" dirty="0" err="1">
                          <a:latin typeface="+mj-ea"/>
                          <a:ea typeface="+mj-ea"/>
                        </a:rPr>
                        <a:t>이미터</a:t>
                      </a:r>
                      <a:r>
                        <a:rPr lang="ko-KR" altLang="en-US" sz="1400" dirty="0">
                          <a:latin typeface="+mj-ea"/>
                          <a:ea typeface="+mj-ea"/>
                        </a:rPr>
                        <a:t> 구현 시작</a:t>
                      </a:r>
                      <a:endParaRPr lang="en-US" altLang="ko-KR" sz="140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11207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3895307"/>
      </p:ext>
    </p:extLst>
  </p:cSld>
  <p:clrMapOvr>
    <a:masterClrMapping/>
  </p:clrMapOvr>
</p:sld>
</file>

<file path=ppt/theme/theme1.xml><?xml version="1.0" encoding="utf-8"?>
<a:theme xmlns:a="http://schemas.openxmlformats.org/drawingml/2006/main" name="보기">
  <a:themeElements>
    <a:clrScheme name="보기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보기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보기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145</TotalTime>
  <Words>460</Words>
  <Application>Microsoft Office PowerPoint</Application>
  <PresentationFormat>와이드스크린</PresentationFormat>
  <Paragraphs>88</Paragraphs>
  <Slides>10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-apple-system</vt:lpstr>
      <vt:lpstr>HY견고딕</vt:lpstr>
      <vt:lpstr>맑은 고딕</vt:lpstr>
      <vt:lpstr>Arial</vt:lpstr>
      <vt:lpstr>Century Schoolbook</vt:lpstr>
      <vt:lpstr>Wingdings</vt:lpstr>
      <vt:lpstr>Wingdings 2</vt:lpstr>
      <vt:lpstr>보기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주영한</dc:creator>
  <cp:lastModifiedBy>주영한</cp:lastModifiedBy>
  <cp:revision>81</cp:revision>
  <dcterms:created xsi:type="dcterms:W3CDTF">2025-05-19T09:47:29Z</dcterms:created>
  <dcterms:modified xsi:type="dcterms:W3CDTF">2025-05-19T23:41:47Z</dcterms:modified>
</cp:coreProperties>
</file>

<file path=docProps/thumbnail.jpeg>
</file>